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2"/>
  </p:notesMasterIdLst>
  <p:sldIdLst>
    <p:sldId id="256" r:id="rId2"/>
    <p:sldId id="259" r:id="rId3"/>
    <p:sldId id="263" r:id="rId4"/>
    <p:sldId id="306" r:id="rId5"/>
    <p:sldId id="260" r:id="rId6"/>
    <p:sldId id="262" r:id="rId7"/>
    <p:sldId id="307" r:id="rId8"/>
    <p:sldId id="308" r:id="rId9"/>
    <p:sldId id="309" r:id="rId10"/>
    <p:sldId id="310" r:id="rId11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3"/>
      <p:bold r:id="rId14"/>
      <p:italic r:id="rId15"/>
      <p:boldItalic r:id="rId16"/>
    </p:embeddedFont>
    <p:embeddedFont>
      <p:font typeface="Montserrat Alternates" panose="020B0604020202020204" charset="0"/>
      <p:regular r:id="rId17"/>
      <p:bold r:id="rId18"/>
      <p:italic r:id="rId19"/>
      <p:boldItalic r:id="rId20"/>
    </p:embeddedFont>
    <p:embeddedFont>
      <p:font typeface="Montserrat ExtraBold" panose="00000900000000000000" pitchFamily="2" charset="0"/>
      <p:bold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BA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92B7B07-F45A-40A2-ADC3-0A243F02469F}">
  <a:tblStyle styleId="{792B7B07-F45A-40A2-ADC3-0A243F02469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6ed1775e42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6ed1775e42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6f0744aa72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6f0744aa72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6f0744aa72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6f0744aa72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81256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6f078010ed_0_4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6f078010ed_0_4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6f0744aa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6f0744aa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11700" y="1779300"/>
            <a:ext cx="8520600" cy="97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ExtraBold"/>
              <a:buNone/>
              <a:defRPr sz="3000" b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743050" y="2888250"/>
            <a:ext cx="365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 rotWithShape="1">
          <a:blip r:embed="rId2">
            <a:alphaModFix/>
          </a:blip>
          <a:srcRect r="8214"/>
          <a:stretch/>
        </p:blipFill>
        <p:spPr>
          <a:xfrm>
            <a:off x="658750" y="-1397100"/>
            <a:ext cx="7826501" cy="7437298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2400850" y="378225"/>
            <a:ext cx="5970300" cy="5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1008350" y="146045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1008350" y="2183050"/>
            <a:ext cx="3015900" cy="15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pic>
        <p:nvPicPr>
          <p:cNvPr id="32" name="Google Shape;3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4647114" y="1532427"/>
            <a:ext cx="6751897" cy="224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/>
          <p:nvPr/>
        </p:nvSpPr>
        <p:spPr>
          <a:xfrm rot="10800000">
            <a:off x="0" y="0"/>
            <a:ext cx="1668900" cy="51435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8"/>
          <p:cNvSpPr/>
          <p:nvPr/>
        </p:nvSpPr>
        <p:spPr>
          <a:xfrm>
            <a:off x="7513150" y="0"/>
            <a:ext cx="1668900" cy="5143500"/>
          </a:xfrm>
          <a:prstGeom prst="rect">
            <a:avLst/>
          </a:prstGeom>
          <a:gradFill>
            <a:gsLst>
              <a:gs pos="0">
                <a:schemeClr val="dk1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6" name="Google Shape;36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0625" y="3354737"/>
            <a:ext cx="8662743" cy="2601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240625" y="-812913"/>
            <a:ext cx="8662743" cy="2601674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1301375" y="1417650"/>
            <a:ext cx="6541200" cy="23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3192424" y="1047350"/>
            <a:ext cx="12336426" cy="4096149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4998775" y="1276500"/>
            <a:ext cx="33552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4998775" y="2110500"/>
            <a:ext cx="3355200" cy="166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434928" y="-827887"/>
            <a:ext cx="6153101" cy="67992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-2444022" y="-827887"/>
            <a:ext cx="6153101" cy="679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6672" y="-827887"/>
            <a:ext cx="6153101" cy="679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0237D"/>
            </a:gs>
            <a:gs pos="100000">
              <a:srgbClr val="01144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ExtraBold"/>
              <a:buNone/>
              <a:defRPr sz="28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sz="28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sz="28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sz="28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sz="28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sz="28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sz="28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sz="28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 Alternates"/>
              <a:buNone/>
              <a:defRPr sz="2800" b="1">
                <a:solidFill>
                  <a:schemeClr val="accent1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Char char="●"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5" r:id="rId5"/>
    <p:sldLayoutId id="2147483658" r:id="rId6"/>
    <p:sldLayoutId id="2147483674" r:id="rId7"/>
    <p:sldLayoutId id="2147483675" r:id="rId8"/>
    <p:sldLayoutId id="214748367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slide" Target="slide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slide" Target="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37D"/>
            </a:gs>
            <a:gs pos="100000">
              <a:srgbClr val="01144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09512" y="-327229"/>
            <a:ext cx="4892424" cy="5406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561088" y="-327229"/>
            <a:ext cx="4892424" cy="5406203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3"/>
          <p:cNvSpPr txBox="1">
            <a:spLocks noGrp="1"/>
          </p:cNvSpPr>
          <p:nvPr>
            <p:ph type="ctrTitle"/>
          </p:nvPr>
        </p:nvSpPr>
        <p:spPr>
          <a:xfrm>
            <a:off x="311700" y="1888222"/>
            <a:ext cx="8520600" cy="97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Projeto Final	</a:t>
            </a:r>
            <a:endParaRPr lang="pt-PT" sz="34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Montserrat" panose="00000500000000000000" pitchFamily="2" charset="0"/>
              </a:rPr>
              <a:t>Laboratório de Sistemas Digitais</a:t>
            </a:r>
            <a:endParaRPr lang="pt-PT" sz="2800" dirty="0">
              <a:latin typeface="Montserrat" panose="00000500000000000000" pitchFamily="2" charset="0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66" name="Google Shape;166;p33"/>
          <p:cNvSpPr txBox="1">
            <a:spLocks noGrp="1"/>
          </p:cNvSpPr>
          <p:nvPr>
            <p:ph type="subTitle" idx="1"/>
          </p:nvPr>
        </p:nvSpPr>
        <p:spPr>
          <a:xfrm>
            <a:off x="2567865" y="2863522"/>
            <a:ext cx="400827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Marcador de ténis – Enunciado 2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CDDB14A5-609E-2E45-89A8-E482A70367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710" y="4188123"/>
            <a:ext cx="1363980" cy="511759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23389B7F-B2E0-BC74-7158-B135838EA32F}"/>
              </a:ext>
            </a:extLst>
          </p:cNvPr>
          <p:cNvSpPr txBox="1"/>
          <p:nvPr/>
        </p:nvSpPr>
        <p:spPr>
          <a:xfrm>
            <a:off x="1727835" y="3448028"/>
            <a:ext cx="56883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solidFill>
                  <a:schemeClr val="bg1"/>
                </a:solidFill>
                <a:latin typeface="Montserrat" panose="00000500000000000000" pitchFamily="2" charset="0"/>
              </a:rPr>
              <a:t>Francisco Murcela (108815) e Carlos Ferreira (108822)</a:t>
            </a:r>
          </a:p>
          <a:p>
            <a:pPr algn="ctr"/>
            <a:endParaRPr lang="pt-PT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7FBB61-D753-DA8D-3917-46BE19BC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849" y="363595"/>
            <a:ext cx="5970300" cy="515100"/>
          </a:xfrm>
        </p:spPr>
        <p:txBody>
          <a:bodyPr/>
          <a:lstStyle/>
          <a:p>
            <a:pPr algn="ctr"/>
            <a:r>
              <a:rPr lang="pt-PT" dirty="0"/>
              <a:t>Modo Tie-Break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D6C2637-70EF-5345-A79E-F3DBA668E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922260" y="2649"/>
            <a:ext cx="3299479" cy="5865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40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6"/>
          <p:cNvSpPr txBox="1">
            <a:spLocks noGrp="1"/>
          </p:cNvSpPr>
          <p:nvPr>
            <p:ph type="title"/>
          </p:nvPr>
        </p:nvSpPr>
        <p:spPr>
          <a:xfrm>
            <a:off x="5696820" y="241127"/>
            <a:ext cx="33552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Enunciado</a:t>
            </a:r>
            <a:endParaRPr sz="3200" dirty="0"/>
          </a:p>
        </p:txBody>
      </p:sp>
      <p:sp>
        <p:nvSpPr>
          <p:cNvPr id="215" name="Google Shape;215;p36"/>
          <p:cNvSpPr/>
          <p:nvPr/>
        </p:nvSpPr>
        <p:spPr>
          <a:xfrm>
            <a:off x="492045" y="0"/>
            <a:ext cx="299744" cy="1234986"/>
          </a:xfrm>
          <a:custGeom>
            <a:avLst/>
            <a:gdLst/>
            <a:ahLst/>
            <a:cxnLst/>
            <a:rect l="l" t="t" r="r" b="b"/>
            <a:pathLst>
              <a:path w="11670" h="48082" fill="none" extrusionOk="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23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6" name="Google Shape;216;p36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217" name="Google Shape;217;p36"/>
            <p:cNvSpPr/>
            <p:nvPr/>
          </p:nvSpPr>
          <p:spPr>
            <a:xfrm>
              <a:off x="629692" y="1105264"/>
              <a:ext cx="144992" cy="135206"/>
            </a:xfrm>
            <a:custGeom>
              <a:avLst/>
              <a:gdLst/>
              <a:ahLst/>
              <a:cxnLst/>
              <a:rect l="l" t="t" r="r" b="b"/>
              <a:pathLst>
                <a:path w="5645" h="5264" fill="none" extrusionOk="0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w="22625" cap="flat" cmpd="sng">
              <a:solidFill>
                <a:schemeClr val="lt1"/>
              </a:solidFill>
              <a:prstDash val="solid"/>
              <a:miter lim="23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6"/>
            <p:cNvSpPr/>
            <p:nvPr/>
          </p:nvSpPr>
          <p:spPr>
            <a:xfrm>
              <a:off x="635188" y="1229450"/>
              <a:ext cx="135822" cy="145583"/>
            </a:xfrm>
            <a:custGeom>
              <a:avLst/>
              <a:gdLst/>
              <a:ahLst/>
              <a:cxnLst/>
              <a:rect l="l" t="t" r="r" b="b"/>
              <a:pathLst>
                <a:path w="5288" h="5668" fill="none" extrusionOk="0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w="22625" cap="flat" cmpd="sng">
              <a:solidFill>
                <a:schemeClr val="lt1"/>
              </a:solidFill>
              <a:prstDash val="solid"/>
              <a:miter lim="23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" name="Google Shape;219;p36">
            <a:hlinkClick r:id="rId3" action="ppaction://hlinksldjump"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/>
          </a:p>
        </p:txBody>
      </p:sp>
      <p:sp>
        <p:nvSpPr>
          <p:cNvPr id="220" name="Google Shape;220;p36"/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221" name="Google Shape;221;p36">
            <a:hlinkClick r:id=""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2" name="Google Shape;222;p36">
            <a:hlinkClick r:id=""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729C39D-AC86-C97E-AB1A-EE55CEF3E6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8600" y="1105264"/>
            <a:ext cx="4856640" cy="384097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0"/>
          <p:cNvSpPr txBox="1">
            <a:spLocks noGrp="1"/>
          </p:cNvSpPr>
          <p:nvPr>
            <p:ph type="body" idx="1"/>
          </p:nvPr>
        </p:nvSpPr>
        <p:spPr>
          <a:xfrm>
            <a:off x="994293" y="1480790"/>
            <a:ext cx="7630328" cy="15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spcAft>
                <a:spcPts val="1600"/>
              </a:spcAft>
            </a:pPr>
            <a:r>
              <a:rPr lang="pt-PT" sz="1200" dirty="0"/>
              <a:t>O sistema de pontuação de ténis segue um modelo hierárquico envolvendo (em sequência ascendente) pontos (</a:t>
            </a:r>
            <a:r>
              <a:rPr lang="pt-PT" sz="1200" b="1" dirty="0" err="1"/>
              <a:t>points</a:t>
            </a:r>
            <a:r>
              <a:rPr lang="pt-PT" sz="1200" dirty="0"/>
              <a:t>), jogos (</a:t>
            </a:r>
            <a:r>
              <a:rPr lang="pt-PT" sz="1200" b="1" dirty="0"/>
              <a:t>games</a:t>
            </a:r>
            <a:r>
              <a:rPr lang="pt-PT" sz="1200" dirty="0"/>
              <a:t>), e conjuntos de jogos (</a:t>
            </a:r>
            <a:r>
              <a:rPr lang="pt-PT" sz="1200" b="1" dirty="0"/>
              <a:t>sets</a:t>
            </a:r>
            <a:r>
              <a:rPr lang="pt-PT" sz="1200" dirty="0"/>
              <a:t>). </a:t>
            </a:r>
          </a:p>
          <a:p>
            <a:pPr marL="285750" indent="-285750" algn="just">
              <a:spcAft>
                <a:spcPts val="1600"/>
              </a:spcAft>
            </a:pPr>
            <a:endParaRPr lang="pt-PT" sz="1200" dirty="0"/>
          </a:p>
          <a:p>
            <a:pPr marL="285750" indent="-285750" algn="just">
              <a:spcAft>
                <a:spcPts val="1600"/>
              </a:spcAft>
            </a:pPr>
            <a:r>
              <a:rPr lang="pt-PT" sz="1200" b="1" dirty="0"/>
              <a:t>O encontro (match) </a:t>
            </a:r>
            <a:r>
              <a:rPr lang="pt-PT" sz="1200" dirty="0"/>
              <a:t>termina quando um jogador (vencedor do encontro) ganha o número pré‐definido de sets: por norma, 3 no ténis masculino (o que implica um máximo de 5 sets) e 2 em ténis feminino (máximo de 3 sets).</a:t>
            </a:r>
          </a:p>
          <a:p>
            <a:pPr marL="285750" indent="-285750" algn="just">
              <a:spcAft>
                <a:spcPts val="1600"/>
              </a:spcAft>
            </a:pPr>
            <a:endParaRPr lang="pt-PT" sz="1200" dirty="0"/>
          </a:p>
          <a:p>
            <a:pPr marL="285750" indent="-285750" algn="just">
              <a:spcAft>
                <a:spcPts val="1600"/>
              </a:spcAft>
            </a:pPr>
            <a:r>
              <a:rPr lang="pt-PT" sz="1200" b="1" dirty="0"/>
              <a:t>O set </a:t>
            </a:r>
            <a:r>
              <a:rPr lang="pt-PT" sz="1200" dirty="0"/>
              <a:t>termina quando um jogador (vencedor do set): ganha 6 games (normais) antes de o adversário chegar a 5 ou ganha 7 games (normais) antes de o adversário chegar a 6 ou  havendo empate a 6 games, ganha um sétimo game, dito de desempate (tie‐break).</a:t>
            </a:r>
          </a:p>
        </p:txBody>
      </p:sp>
      <p:sp>
        <p:nvSpPr>
          <p:cNvPr id="328" name="Google Shape;328;p40"/>
          <p:cNvSpPr txBox="1">
            <a:spLocks noGrp="1"/>
          </p:cNvSpPr>
          <p:nvPr>
            <p:ph type="title"/>
          </p:nvPr>
        </p:nvSpPr>
        <p:spPr>
          <a:xfrm>
            <a:off x="1251118" y="431825"/>
            <a:ext cx="4111402" cy="7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Regras Básicas do Ténis</a:t>
            </a:r>
            <a:endParaRPr dirty="0"/>
          </a:p>
        </p:txBody>
      </p:sp>
      <p:sp>
        <p:nvSpPr>
          <p:cNvPr id="343" name="Google Shape;343;p40"/>
          <p:cNvSpPr/>
          <p:nvPr/>
        </p:nvSpPr>
        <p:spPr>
          <a:xfrm>
            <a:off x="492045" y="0"/>
            <a:ext cx="299744" cy="1234986"/>
          </a:xfrm>
          <a:custGeom>
            <a:avLst/>
            <a:gdLst/>
            <a:ahLst/>
            <a:cxnLst/>
            <a:rect l="l" t="t" r="r" b="b"/>
            <a:pathLst>
              <a:path w="11670" h="48082" fill="none" extrusionOk="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23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4" name="Google Shape;344;p40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345" name="Google Shape;345;p40"/>
            <p:cNvSpPr/>
            <p:nvPr/>
          </p:nvSpPr>
          <p:spPr>
            <a:xfrm>
              <a:off x="629692" y="1105264"/>
              <a:ext cx="144992" cy="135206"/>
            </a:xfrm>
            <a:custGeom>
              <a:avLst/>
              <a:gdLst/>
              <a:ahLst/>
              <a:cxnLst/>
              <a:rect l="l" t="t" r="r" b="b"/>
              <a:pathLst>
                <a:path w="5645" h="5264" fill="none" extrusionOk="0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w="22625" cap="flat" cmpd="sng">
              <a:solidFill>
                <a:schemeClr val="lt1"/>
              </a:solidFill>
              <a:prstDash val="solid"/>
              <a:miter lim="23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40"/>
            <p:cNvSpPr/>
            <p:nvPr/>
          </p:nvSpPr>
          <p:spPr>
            <a:xfrm>
              <a:off x="635188" y="1229450"/>
              <a:ext cx="135822" cy="145583"/>
            </a:xfrm>
            <a:custGeom>
              <a:avLst/>
              <a:gdLst/>
              <a:ahLst/>
              <a:cxnLst/>
              <a:rect l="l" t="t" r="r" b="b"/>
              <a:pathLst>
                <a:path w="5288" h="5668" fill="none" extrusionOk="0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w="22625" cap="flat" cmpd="sng">
              <a:solidFill>
                <a:schemeClr val="lt1"/>
              </a:solidFill>
              <a:prstDash val="solid"/>
              <a:miter lim="23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7" name="Google Shape;347;p40">
            <a:hlinkClick r:id="rId3" action="ppaction://hlinksldjump"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sz="1600" b="1"/>
          </a:p>
        </p:txBody>
      </p:sp>
      <p:sp>
        <p:nvSpPr>
          <p:cNvPr id="348" name="Google Shape;348;p40">
            <a:hlinkClick r:id="rId4" action="ppaction://hlinksldjump"/>
          </p:cNvPr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000"/>
          </a:p>
        </p:txBody>
      </p:sp>
      <p:sp>
        <p:nvSpPr>
          <p:cNvPr id="349" name="Google Shape;349;p40">
            <a:hlinkClick r:id=""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0" name="Google Shape;350;p40">
            <a:hlinkClick r:id=""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0"/>
          <p:cNvSpPr txBox="1">
            <a:spLocks noGrp="1"/>
          </p:cNvSpPr>
          <p:nvPr>
            <p:ph type="body" idx="1"/>
          </p:nvPr>
        </p:nvSpPr>
        <p:spPr>
          <a:xfrm>
            <a:off x="994293" y="1480790"/>
            <a:ext cx="7630328" cy="15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spcAft>
                <a:spcPts val="1600"/>
              </a:spcAft>
            </a:pPr>
            <a:r>
              <a:rPr lang="pt-PT" dirty="0"/>
              <a:t>Há, portanto, dois tipos de game a considerar:</a:t>
            </a:r>
          </a:p>
          <a:p>
            <a:pPr marL="742950" lvl="1" indent="-285750" algn="just">
              <a:spcAft>
                <a:spcPts val="1600"/>
              </a:spcAft>
            </a:pPr>
            <a:r>
              <a:rPr lang="pt-PT" dirty="0"/>
              <a:t>Um </a:t>
            </a:r>
            <a:r>
              <a:rPr lang="pt-PT" b="1" dirty="0"/>
              <a:t>game normal </a:t>
            </a:r>
            <a:r>
              <a:rPr lang="pt-PT" dirty="0"/>
              <a:t>termina quando um jogador (vencedor do game) atinge um número de </a:t>
            </a:r>
            <a:r>
              <a:rPr lang="pt-PT" dirty="0" err="1"/>
              <a:t>points</a:t>
            </a:r>
            <a:r>
              <a:rPr lang="pt-PT" dirty="0"/>
              <a:t> igual ou superior a 4 com diferença para o adversário igual ou superior a 2. No caso de ocorrer igualdade a 3, e em qualquer situação de igualdade a partir daí, o marcador deve assinalar empate (</a:t>
            </a:r>
            <a:r>
              <a:rPr lang="pt-PT" dirty="0" err="1"/>
              <a:t>deuce</a:t>
            </a:r>
            <a:r>
              <a:rPr lang="pt-PT" dirty="0"/>
              <a:t>). A partir de </a:t>
            </a:r>
            <a:r>
              <a:rPr lang="pt-PT" dirty="0" err="1"/>
              <a:t>deuce</a:t>
            </a:r>
            <a:r>
              <a:rPr lang="pt-PT" dirty="0"/>
              <a:t>, deve assinalar vantagem para o jogador que conquistar um ponto (</a:t>
            </a:r>
            <a:r>
              <a:rPr lang="pt-PT" dirty="0" err="1"/>
              <a:t>advantage</a:t>
            </a:r>
            <a:r>
              <a:rPr lang="pt-PT" dirty="0"/>
              <a:t>). A partir da situação de </a:t>
            </a:r>
            <a:r>
              <a:rPr lang="pt-PT" dirty="0" err="1"/>
              <a:t>advantage</a:t>
            </a:r>
            <a:r>
              <a:rPr lang="pt-PT" dirty="0"/>
              <a:t>, o game termina se o jogador em vantagem conquistar o </a:t>
            </a:r>
            <a:r>
              <a:rPr lang="pt-PT" dirty="0" err="1"/>
              <a:t>point</a:t>
            </a:r>
            <a:r>
              <a:rPr lang="pt-PT" dirty="0"/>
              <a:t> seguinte e regressa a </a:t>
            </a:r>
            <a:r>
              <a:rPr lang="pt-PT" dirty="0" err="1"/>
              <a:t>deuce</a:t>
            </a:r>
            <a:r>
              <a:rPr lang="pt-PT" dirty="0"/>
              <a:t> se for o seu adversário a fazê‐lo.</a:t>
            </a:r>
          </a:p>
          <a:p>
            <a:pPr marL="742950" lvl="1" indent="-285750" algn="just">
              <a:spcAft>
                <a:spcPts val="1600"/>
              </a:spcAft>
            </a:pPr>
            <a:r>
              <a:rPr lang="pt-PT" dirty="0"/>
              <a:t>Um </a:t>
            </a:r>
            <a:r>
              <a:rPr lang="pt-PT" b="1" dirty="0"/>
              <a:t>tie‐break </a:t>
            </a:r>
            <a:r>
              <a:rPr lang="pt-PT" dirty="0"/>
              <a:t>termina quando um jogador (vencedor do game) atinge um número de </a:t>
            </a:r>
            <a:r>
              <a:rPr lang="pt-PT" dirty="0" err="1"/>
              <a:t>points</a:t>
            </a:r>
            <a:r>
              <a:rPr lang="pt-PT" dirty="0"/>
              <a:t> igual ou superior a 7 com diferença para o adversário igual ou superior a 2. </a:t>
            </a:r>
            <a:endParaRPr lang="pt-PT" b="1" dirty="0"/>
          </a:p>
        </p:txBody>
      </p:sp>
      <p:sp>
        <p:nvSpPr>
          <p:cNvPr id="328" name="Google Shape;328;p40"/>
          <p:cNvSpPr txBox="1">
            <a:spLocks noGrp="1"/>
          </p:cNvSpPr>
          <p:nvPr>
            <p:ph type="title"/>
          </p:nvPr>
        </p:nvSpPr>
        <p:spPr>
          <a:xfrm>
            <a:off x="1251118" y="431825"/>
            <a:ext cx="4111402" cy="7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Regras Básicas do Ténis</a:t>
            </a:r>
            <a:endParaRPr dirty="0"/>
          </a:p>
        </p:txBody>
      </p:sp>
      <p:sp>
        <p:nvSpPr>
          <p:cNvPr id="343" name="Google Shape;343;p40"/>
          <p:cNvSpPr/>
          <p:nvPr/>
        </p:nvSpPr>
        <p:spPr>
          <a:xfrm>
            <a:off x="492045" y="0"/>
            <a:ext cx="299744" cy="1234986"/>
          </a:xfrm>
          <a:custGeom>
            <a:avLst/>
            <a:gdLst/>
            <a:ahLst/>
            <a:cxnLst/>
            <a:rect l="l" t="t" r="r" b="b"/>
            <a:pathLst>
              <a:path w="11670" h="48082" fill="none" extrusionOk="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23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4" name="Google Shape;344;p40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345" name="Google Shape;345;p40"/>
            <p:cNvSpPr/>
            <p:nvPr/>
          </p:nvSpPr>
          <p:spPr>
            <a:xfrm>
              <a:off x="629692" y="1105264"/>
              <a:ext cx="144992" cy="135206"/>
            </a:xfrm>
            <a:custGeom>
              <a:avLst/>
              <a:gdLst/>
              <a:ahLst/>
              <a:cxnLst/>
              <a:rect l="l" t="t" r="r" b="b"/>
              <a:pathLst>
                <a:path w="5645" h="5264" fill="none" extrusionOk="0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w="22625" cap="flat" cmpd="sng">
              <a:solidFill>
                <a:schemeClr val="lt1"/>
              </a:solidFill>
              <a:prstDash val="solid"/>
              <a:miter lim="23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40"/>
            <p:cNvSpPr/>
            <p:nvPr/>
          </p:nvSpPr>
          <p:spPr>
            <a:xfrm>
              <a:off x="635188" y="1229450"/>
              <a:ext cx="135822" cy="145583"/>
            </a:xfrm>
            <a:custGeom>
              <a:avLst/>
              <a:gdLst/>
              <a:ahLst/>
              <a:cxnLst/>
              <a:rect l="l" t="t" r="r" b="b"/>
              <a:pathLst>
                <a:path w="5288" h="5668" fill="none" extrusionOk="0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w="22625" cap="flat" cmpd="sng">
              <a:solidFill>
                <a:schemeClr val="lt1"/>
              </a:solidFill>
              <a:prstDash val="solid"/>
              <a:miter lim="23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7" name="Google Shape;347;p40">
            <a:hlinkClick r:id="rId3" action="ppaction://hlinksldjump"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sz="1600" b="1"/>
          </a:p>
        </p:txBody>
      </p:sp>
      <p:sp>
        <p:nvSpPr>
          <p:cNvPr id="348" name="Google Shape;348;p40">
            <a:hlinkClick r:id="rId3" action="ppaction://hlinksldjump"/>
          </p:cNvPr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000"/>
          </a:p>
        </p:txBody>
      </p:sp>
      <p:sp>
        <p:nvSpPr>
          <p:cNvPr id="349" name="Google Shape;349;p40">
            <a:hlinkClick r:id=""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0" name="Google Shape;350;p40">
            <a:hlinkClick r:id=""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849089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37D"/>
            </a:gs>
            <a:gs pos="100000">
              <a:srgbClr val="01144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7"/>
          <p:cNvSpPr txBox="1">
            <a:spLocks noGrp="1"/>
          </p:cNvSpPr>
          <p:nvPr>
            <p:ph type="title"/>
          </p:nvPr>
        </p:nvSpPr>
        <p:spPr>
          <a:xfrm>
            <a:off x="2400850" y="378225"/>
            <a:ext cx="5970300" cy="5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Esquema geral dos módulos</a:t>
            </a:r>
            <a:endParaRPr dirty="0"/>
          </a:p>
        </p:txBody>
      </p:sp>
      <p:sp>
        <p:nvSpPr>
          <p:cNvPr id="238" name="Google Shape;238;p37"/>
          <p:cNvSpPr/>
          <p:nvPr/>
        </p:nvSpPr>
        <p:spPr>
          <a:xfrm>
            <a:off x="7338392" y="2660896"/>
            <a:ext cx="724200" cy="724200"/>
          </a:xfrm>
          <a:prstGeom prst="donut">
            <a:avLst>
              <a:gd name="adj" fmla="val 1148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0" name="Google Shape;240;p37"/>
          <p:cNvCxnSpPr>
            <a:cxnSpLocks/>
            <a:stCxn id="22" idx="6"/>
            <a:endCxn id="29" idx="2"/>
          </p:cNvCxnSpPr>
          <p:nvPr/>
        </p:nvCxnSpPr>
        <p:spPr>
          <a:xfrm>
            <a:off x="2426407" y="2004414"/>
            <a:ext cx="1265020" cy="1018583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1" name="Google Shape;241;p37"/>
          <p:cNvCxnSpPr>
            <a:cxnSpLocks/>
            <a:stCxn id="29" idx="6"/>
            <a:endCxn id="238" idx="2"/>
          </p:cNvCxnSpPr>
          <p:nvPr/>
        </p:nvCxnSpPr>
        <p:spPr>
          <a:xfrm flipV="1">
            <a:off x="5452573" y="3022996"/>
            <a:ext cx="1885819" cy="1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1" name="Google Shape;271;p37"/>
          <p:cNvSpPr/>
          <p:nvPr/>
        </p:nvSpPr>
        <p:spPr>
          <a:xfrm>
            <a:off x="492045" y="0"/>
            <a:ext cx="299744" cy="1234986"/>
          </a:xfrm>
          <a:custGeom>
            <a:avLst/>
            <a:gdLst/>
            <a:ahLst/>
            <a:cxnLst/>
            <a:rect l="l" t="t" r="r" b="b"/>
            <a:pathLst>
              <a:path w="11670" h="48082" fill="none" extrusionOk="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23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" name="Google Shape;272;p37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273" name="Google Shape;273;p37"/>
            <p:cNvSpPr/>
            <p:nvPr/>
          </p:nvSpPr>
          <p:spPr>
            <a:xfrm>
              <a:off x="629692" y="1105264"/>
              <a:ext cx="144992" cy="135206"/>
            </a:xfrm>
            <a:custGeom>
              <a:avLst/>
              <a:gdLst/>
              <a:ahLst/>
              <a:cxnLst/>
              <a:rect l="l" t="t" r="r" b="b"/>
              <a:pathLst>
                <a:path w="5645" h="5264" fill="none" extrusionOk="0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w="22625" cap="flat" cmpd="sng">
              <a:solidFill>
                <a:schemeClr val="lt1"/>
              </a:solidFill>
              <a:prstDash val="solid"/>
              <a:miter lim="23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7"/>
            <p:cNvSpPr/>
            <p:nvPr/>
          </p:nvSpPr>
          <p:spPr>
            <a:xfrm>
              <a:off x="635188" y="1229450"/>
              <a:ext cx="135822" cy="145583"/>
            </a:xfrm>
            <a:custGeom>
              <a:avLst/>
              <a:gdLst/>
              <a:ahLst/>
              <a:cxnLst/>
              <a:rect l="l" t="t" r="r" b="b"/>
              <a:pathLst>
                <a:path w="5288" h="5668" fill="none" extrusionOk="0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w="22625" cap="flat" cmpd="sng">
              <a:solidFill>
                <a:schemeClr val="lt1"/>
              </a:solidFill>
              <a:prstDash val="solid"/>
              <a:miter lim="23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" name="Google Shape;275;p37">
            <a:hlinkClick r:id="rId3" action="ppaction://hlinksldjump"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/>
          </a:p>
        </p:txBody>
      </p:sp>
      <p:sp>
        <p:nvSpPr>
          <p:cNvPr id="276" name="Google Shape;276;p37"/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277" name="Google Shape;277;p37">
            <a:hlinkClick r:id=""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8" name="Google Shape;278;p37">
            <a:hlinkClick r:id=""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58" name="Google Shape;240;p37">
            <a:extLst>
              <a:ext uri="{FF2B5EF4-FFF2-40B4-BE49-F238E27FC236}">
                <a16:creationId xmlns:a16="http://schemas.microsoft.com/office/drawing/2014/main" id="{08A5174B-540F-9C96-3B11-45ECA2FE1DDD}"/>
              </a:ext>
            </a:extLst>
          </p:cNvPr>
          <p:cNvCxnSpPr>
            <a:cxnSpLocks/>
            <a:stCxn id="25" idx="6"/>
            <a:endCxn id="29" idx="2"/>
          </p:cNvCxnSpPr>
          <p:nvPr/>
        </p:nvCxnSpPr>
        <p:spPr>
          <a:xfrm flipV="1">
            <a:off x="2426407" y="3022997"/>
            <a:ext cx="1265020" cy="1054042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2" name="Imagem 21">
            <a:extLst>
              <a:ext uri="{FF2B5EF4-FFF2-40B4-BE49-F238E27FC236}">
                <a16:creationId xmlns:a16="http://schemas.microsoft.com/office/drawing/2014/main" id="{EA9B11E4-8D03-0124-1AC6-37EF81EAC3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261" y="1533089"/>
            <a:ext cx="1761146" cy="942649"/>
          </a:xfrm>
          <a:prstGeom prst="ellipse">
            <a:avLst/>
          </a:prstGeom>
          <a:ln w="63500" cap="rnd">
            <a:solidFill>
              <a:srgbClr val="06BAD6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15A27F99-4BA9-B0FE-B704-A6F5D2876F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581" y="3605714"/>
            <a:ext cx="1757826" cy="942650"/>
          </a:xfrm>
          <a:prstGeom prst="ellipse">
            <a:avLst/>
          </a:prstGeom>
          <a:ln w="63500" cap="rnd">
            <a:solidFill>
              <a:srgbClr val="06BAD6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5C7B5F09-6B19-603A-696C-ECBEE85140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91427" y="2551672"/>
            <a:ext cx="1761146" cy="942649"/>
          </a:xfrm>
          <a:prstGeom prst="ellipse">
            <a:avLst/>
          </a:prstGeom>
          <a:ln w="63500" cap="rnd">
            <a:solidFill>
              <a:srgbClr val="06BAD6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9" name="Imagem 38">
            <a:extLst>
              <a:ext uri="{FF2B5EF4-FFF2-40B4-BE49-F238E27FC236}">
                <a16:creationId xmlns:a16="http://schemas.microsoft.com/office/drawing/2014/main" id="{85E658E6-843C-229F-3F36-39D6732C14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32245" y="2757797"/>
            <a:ext cx="536494" cy="530398"/>
          </a:xfrm>
          <a:prstGeom prst="rect">
            <a:avLst/>
          </a:prstGeom>
        </p:spPr>
      </p:pic>
      <p:sp>
        <p:nvSpPr>
          <p:cNvPr id="40" name="CaixaDeTexto 39">
            <a:extLst>
              <a:ext uri="{FF2B5EF4-FFF2-40B4-BE49-F238E27FC236}">
                <a16:creationId xmlns:a16="http://schemas.microsoft.com/office/drawing/2014/main" id="{908740DC-4AC6-BC43-5C74-584A9F96990F}"/>
              </a:ext>
            </a:extLst>
          </p:cNvPr>
          <p:cNvSpPr txBox="1"/>
          <p:nvPr/>
        </p:nvSpPr>
        <p:spPr>
          <a:xfrm>
            <a:off x="879434" y="1117750"/>
            <a:ext cx="14212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b="1" dirty="0">
                <a:solidFill>
                  <a:schemeClr val="bg1"/>
                </a:solidFill>
                <a:latin typeface="Montserrat" panose="00000500000000000000" pitchFamily="2" charset="0"/>
              </a:rPr>
              <a:t>Jogo Normal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C4408229-7920-6D3C-82E4-02DA9C203620}"/>
              </a:ext>
            </a:extLst>
          </p:cNvPr>
          <p:cNvSpPr txBox="1"/>
          <p:nvPr/>
        </p:nvSpPr>
        <p:spPr>
          <a:xfrm>
            <a:off x="960409" y="3022996"/>
            <a:ext cx="11708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b="1" u="sng" dirty="0">
                <a:solidFill>
                  <a:schemeClr val="bg1"/>
                </a:solidFill>
                <a:latin typeface="Montserrat" panose="00000500000000000000" pitchFamily="2" charset="0"/>
              </a:rPr>
              <a:t>Tie-Break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8CC619A0-FD80-C939-9865-859ADEE230EC}"/>
              </a:ext>
            </a:extLst>
          </p:cNvPr>
          <p:cNvSpPr txBox="1"/>
          <p:nvPr/>
        </p:nvSpPr>
        <p:spPr>
          <a:xfrm>
            <a:off x="4264762" y="2167626"/>
            <a:ext cx="6144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b="1" dirty="0">
                <a:solidFill>
                  <a:schemeClr val="bg1"/>
                </a:solidFill>
                <a:latin typeface="Montserrat" panose="00000500000000000000" pitchFamily="2" charset="0"/>
              </a:rPr>
              <a:t>Set</a:t>
            </a: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7F8CDBD7-9C08-B674-3904-193495655619}"/>
              </a:ext>
            </a:extLst>
          </p:cNvPr>
          <p:cNvSpPr txBox="1"/>
          <p:nvPr/>
        </p:nvSpPr>
        <p:spPr>
          <a:xfrm>
            <a:off x="7295121" y="2167626"/>
            <a:ext cx="810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b="1" dirty="0">
                <a:solidFill>
                  <a:schemeClr val="bg1"/>
                </a:solidFill>
                <a:latin typeface="Montserrat" panose="00000500000000000000" pitchFamily="2" charset="0"/>
              </a:rPr>
              <a:t>Match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9"/>
          <p:cNvSpPr txBox="1">
            <a:spLocks noGrp="1"/>
          </p:cNvSpPr>
          <p:nvPr>
            <p:ph type="title"/>
          </p:nvPr>
        </p:nvSpPr>
        <p:spPr>
          <a:xfrm>
            <a:off x="1316034" y="314091"/>
            <a:ext cx="5970300" cy="51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Legenda da placa</a:t>
            </a:r>
            <a:endParaRPr dirty="0"/>
          </a:p>
        </p:txBody>
      </p:sp>
      <p:sp>
        <p:nvSpPr>
          <p:cNvPr id="315" name="Google Shape;315;p39"/>
          <p:cNvSpPr/>
          <p:nvPr/>
        </p:nvSpPr>
        <p:spPr>
          <a:xfrm>
            <a:off x="492045" y="0"/>
            <a:ext cx="299744" cy="1234986"/>
          </a:xfrm>
          <a:custGeom>
            <a:avLst/>
            <a:gdLst/>
            <a:ahLst/>
            <a:cxnLst/>
            <a:rect l="l" t="t" r="r" b="b"/>
            <a:pathLst>
              <a:path w="11670" h="48082" fill="none" extrusionOk="0">
                <a:moveTo>
                  <a:pt x="11599" y="0"/>
                </a:moveTo>
                <a:lnTo>
                  <a:pt x="11670" y="21647"/>
                </a:lnTo>
                <a:lnTo>
                  <a:pt x="1" y="34388"/>
                </a:lnTo>
                <a:lnTo>
                  <a:pt x="1" y="48081"/>
                </a:lnTo>
                <a:lnTo>
                  <a:pt x="6097" y="48081"/>
                </a:lnTo>
              </a:path>
            </a:pathLst>
          </a:cu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2381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6" name="Google Shape;316;p39"/>
          <p:cNvGrpSpPr/>
          <p:nvPr/>
        </p:nvGrpSpPr>
        <p:grpSpPr>
          <a:xfrm>
            <a:off x="629692" y="1105264"/>
            <a:ext cx="144992" cy="269768"/>
            <a:chOff x="629692" y="1105264"/>
            <a:chExt cx="144992" cy="269768"/>
          </a:xfrm>
        </p:grpSpPr>
        <p:sp>
          <p:nvSpPr>
            <p:cNvPr id="317" name="Google Shape;317;p39"/>
            <p:cNvSpPr/>
            <p:nvPr/>
          </p:nvSpPr>
          <p:spPr>
            <a:xfrm>
              <a:off x="629692" y="1105264"/>
              <a:ext cx="144992" cy="135206"/>
            </a:xfrm>
            <a:custGeom>
              <a:avLst/>
              <a:gdLst/>
              <a:ahLst/>
              <a:cxnLst/>
              <a:rect l="l" t="t" r="r" b="b"/>
              <a:pathLst>
                <a:path w="5645" h="5264" fill="none" extrusionOk="0">
                  <a:moveTo>
                    <a:pt x="0" y="5264"/>
                  </a:moveTo>
                  <a:lnTo>
                    <a:pt x="5644" y="1"/>
                  </a:lnTo>
                </a:path>
              </a:pathLst>
            </a:custGeom>
            <a:solidFill>
              <a:schemeClr val="lt1"/>
            </a:solidFill>
            <a:ln w="22625" cap="flat" cmpd="sng">
              <a:solidFill>
                <a:schemeClr val="lt1"/>
              </a:solidFill>
              <a:prstDash val="solid"/>
              <a:miter lim="23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9"/>
            <p:cNvSpPr/>
            <p:nvPr/>
          </p:nvSpPr>
          <p:spPr>
            <a:xfrm>
              <a:off x="635188" y="1229450"/>
              <a:ext cx="135822" cy="145583"/>
            </a:xfrm>
            <a:custGeom>
              <a:avLst/>
              <a:gdLst/>
              <a:ahLst/>
              <a:cxnLst/>
              <a:rect l="l" t="t" r="r" b="b"/>
              <a:pathLst>
                <a:path w="5288" h="5668" fill="none" extrusionOk="0">
                  <a:moveTo>
                    <a:pt x="0" y="0"/>
                  </a:moveTo>
                  <a:lnTo>
                    <a:pt x="5287" y="5668"/>
                  </a:lnTo>
                </a:path>
              </a:pathLst>
            </a:custGeom>
            <a:solidFill>
              <a:schemeClr val="lt1"/>
            </a:solidFill>
            <a:ln w="22625" cap="flat" cmpd="sng">
              <a:solidFill>
                <a:schemeClr val="lt1"/>
              </a:solidFill>
              <a:prstDash val="solid"/>
              <a:miter lim="2381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9" name="Google Shape;319;p39">
            <a:hlinkClick r:id="rId3" action="ppaction://hlinksldjump"/>
          </p:cNvPr>
          <p:cNvSpPr/>
          <p:nvPr/>
        </p:nvSpPr>
        <p:spPr>
          <a:xfrm>
            <a:off x="662726" y="431825"/>
            <a:ext cx="254100" cy="254100"/>
          </a:xfrm>
          <a:prstGeom prst="ellipse">
            <a:avLst/>
          </a:prstGeom>
          <a:solidFill>
            <a:schemeClr val="dk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/>
          </a:p>
        </p:txBody>
      </p:sp>
      <p:sp>
        <p:nvSpPr>
          <p:cNvPr id="320" name="Google Shape;320;p39">
            <a:hlinkClick r:id="rId4" action="ppaction://hlinksldjump"/>
          </p:cNvPr>
          <p:cNvSpPr/>
          <p:nvPr/>
        </p:nvSpPr>
        <p:spPr>
          <a:xfrm>
            <a:off x="404400" y="796152"/>
            <a:ext cx="175200" cy="175200"/>
          </a:xfrm>
          <a:prstGeom prst="ellipse">
            <a:avLst/>
          </a:prstGeom>
          <a:solidFill>
            <a:schemeClr val="dk1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dirty="0"/>
          </a:p>
        </p:txBody>
      </p:sp>
      <p:sp>
        <p:nvSpPr>
          <p:cNvPr id="321" name="Google Shape;321;p39">
            <a:hlinkClick r:id="" action="ppaction://hlinkshowjump?jump=previousslide"/>
          </p:cNvPr>
          <p:cNvSpPr/>
          <p:nvPr/>
        </p:nvSpPr>
        <p:spPr>
          <a:xfrm rot="10800000">
            <a:off x="745722" y="1066461"/>
            <a:ext cx="88200" cy="882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2" name="Google Shape;322;p39">
            <a:hlinkClick r:id="" action="ppaction://hlinkshowjump?jump=nextslide"/>
          </p:cNvPr>
          <p:cNvSpPr/>
          <p:nvPr/>
        </p:nvSpPr>
        <p:spPr>
          <a:xfrm>
            <a:off x="745525" y="1325689"/>
            <a:ext cx="88500" cy="88500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🠺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" name="Picture 2">
            <a:extLst>
              <a:ext uri="{FF2B5EF4-FFF2-40B4-BE49-F238E27FC236}">
                <a16:creationId xmlns:a16="http://schemas.microsoft.com/office/drawing/2014/main" id="{43A17822-86F6-D560-404E-5359505CE1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39" b="18352"/>
          <a:stretch/>
        </p:blipFill>
        <p:spPr bwMode="auto">
          <a:xfrm>
            <a:off x="1122911" y="941776"/>
            <a:ext cx="6146567" cy="2888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tângulo 24">
            <a:extLst>
              <a:ext uri="{FF2B5EF4-FFF2-40B4-BE49-F238E27FC236}">
                <a16:creationId xmlns:a16="http://schemas.microsoft.com/office/drawing/2014/main" id="{969E635B-CFDF-3F7A-59E7-C29F35581F38}"/>
              </a:ext>
            </a:extLst>
          </p:cNvPr>
          <p:cNvSpPr/>
          <p:nvPr/>
        </p:nvSpPr>
        <p:spPr>
          <a:xfrm>
            <a:off x="1428795" y="2340250"/>
            <a:ext cx="604399" cy="507679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0" cap="none" spc="0" normalizeH="0" baseline="0" noProof="0">
              <a:ln>
                <a:noFill/>
              </a:ln>
              <a:solidFill>
                <a:srgbClr val="040E4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57903463-4B10-06BC-1E7F-28436D0381C4}"/>
              </a:ext>
            </a:extLst>
          </p:cNvPr>
          <p:cNvSpPr/>
          <p:nvPr/>
        </p:nvSpPr>
        <p:spPr>
          <a:xfrm>
            <a:off x="2095242" y="2340249"/>
            <a:ext cx="604399" cy="507679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0" cap="none" spc="0" normalizeH="0" baseline="0" noProof="0">
              <a:ln>
                <a:noFill/>
              </a:ln>
              <a:solidFill>
                <a:srgbClr val="040E4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685A4868-8F13-E998-D325-3490C44B0D82}"/>
              </a:ext>
            </a:extLst>
          </p:cNvPr>
          <p:cNvSpPr/>
          <p:nvPr/>
        </p:nvSpPr>
        <p:spPr>
          <a:xfrm>
            <a:off x="2935509" y="2370862"/>
            <a:ext cx="999067" cy="507679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0" cap="none" spc="0" normalizeH="0" baseline="0" noProof="0">
              <a:ln>
                <a:noFill/>
              </a:ln>
              <a:solidFill>
                <a:srgbClr val="040E4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13BE1D26-5D5D-71FF-269B-DAF4517D5F5E}"/>
              </a:ext>
            </a:extLst>
          </p:cNvPr>
          <p:cNvSpPr/>
          <p:nvPr/>
        </p:nvSpPr>
        <p:spPr>
          <a:xfrm>
            <a:off x="1529732" y="2874622"/>
            <a:ext cx="1242485" cy="279971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0" cap="none" spc="0" normalizeH="0" baseline="0" noProof="0">
              <a:ln>
                <a:noFill/>
              </a:ln>
              <a:solidFill>
                <a:srgbClr val="040E4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29" name="Conexão reta unidirecional 28">
            <a:extLst>
              <a:ext uri="{FF2B5EF4-FFF2-40B4-BE49-F238E27FC236}">
                <a16:creationId xmlns:a16="http://schemas.microsoft.com/office/drawing/2014/main" id="{929DD16D-C054-478F-8088-374210B2F3B1}"/>
              </a:ext>
            </a:extLst>
          </p:cNvPr>
          <p:cNvCxnSpPr>
            <a:cxnSpLocks/>
            <a:stCxn id="28" idx="2"/>
            <a:endCxn id="34" idx="0"/>
          </p:cNvCxnSpPr>
          <p:nvPr/>
        </p:nvCxnSpPr>
        <p:spPr>
          <a:xfrm flipH="1">
            <a:off x="1794112" y="3154593"/>
            <a:ext cx="356863" cy="997269"/>
          </a:xfrm>
          <a:prstGeom prst="straightConnector1">
            <a:avLst/>
          </a:prstGeom>
          <a:noFill/>
          <a:ln w="38100" cap="flat" cmpd="sng" algn="ctr">
            <a:solidFill>
              <a:srgbClr val="FFFFFF"/>
            </a:solidFill>
            <a:prstDash val="solid"/>
            <a:tailEnd type="triangle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30" name="Conexão: Ângulo Reto 29">
            <a:extLst>
              <a:ext uri="{FF2B5EF4-FFF2-40B4-BE49-F238E27FC236}">
                <a16:creationId xmlns:a16="http://schemas.microsoft.com/office/drawing/2014/main" id="{1481387F-FAA8-10D6-F03F-3E8917D7C86C}"/>
              </a:ext>
            </a:extLst>
          </p:cNvPr>
          <p:cNvCxnSpPr>
            <a:cxnSpLocks/>
            <a:stCxn id="25" idx="1"/>
            <a:endCxn id="81" idx="0"/>
          </p:cNvCxnSpPr>
          <p:nvPr/>
        </p:nvCxnSpPr>
        <p:spPr>
          <a:xfrm rot="10800000" flipV="1">
            <a:off x="553959" y="2594090"/>
            <a:ext cx="874836" cy="1557772"/>
          </a:xfrm>
          <a:prstGeom prst="bentConnector2">
            <a:avLst/>
          </a:prstGeom>
          <a:noFill/>
          <a:ln w="38100" cap="flat" cmpd="sng" algn="ctr">
            <a:solidFill>
              <a:srgbClr val="FFFFFF"/>
            </a:solidFill>
            <a:prstDash val="solid"/>
            <a:tailEnd type="triangle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31" name="Conexão: Ângulo Reto 30">
            <a:extLst>
              <a:ext uri="{FF2B5EF4-FFF2-40B4-BE49-F238E27FC236}">
                <a16:creationId xmlns:a16="http://schemas.microsoft.com/office/drawing/2014/main" id="{409F443A-EBD6-A48B-CA62-3E5723F51176}"/>
              </a:ext>
            </a:extLst>
          </p:cNvPr>
          <p:cNvCxnSpPr>
            <a:cxnSpLocks/>
            <a:stCxn id="26" idx="3"/>
            <a:endCxn id="35" idx="0"/>
          </p:cNvCxnSpPr>
          <p:nvPr/>
        </p:nvCxnSpPr>
        <p:spPr>
          <a:xfrm>
            <a:off x="2699641" y="2594089"/>
            <a:ext cx="396216" cy="1567975"/>
          </a:xfrm>
          <a:prstGeom prst="bentConnector2">
            <a:avLst/>
          </a:prstGeom>
          <a:noFill/>
          <a:ln w="38100" cap="flat" cmpd="sng" algn="ctr">
            <a:solidFill>
              <a:srgbClr val="FFFFFF"/>
            </a:solidFill>
            <a:prstDash val="solid"/>
            <a:tailEnd type="triangle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32" name="Conexão: Ângulo Reto 31">
            <a:extLst>
              <a:ext uri="{FF2B5EF4-FFF2-40B4-BE49-F238E27FC236}">
                <a16:creationId xmlns:a16="http://schemas.microsoft.com/office/drawing/2014/main" id="{3D930EFE-EB40-A4FE-E595-5D365B0A2690}"/>
              </a:ext>
            </a:extLst>
          </p:cNvPr>
          <p:cNvCxnSpPr>
            <a:cxnSpLocks/>
            <a:stCxn id="27" idx="3"/>
            <a:endCxn id="36" idx="0"/>
          </p:cNvCxnSpPr>
          <p:nvPr/>
        </p:nvCxnSpPr>
        <p:spPr>
          <a:xfrm>
            <a:off x="3934576" y="2624702"/>
            <a:ext cx="632729" cy="1527160"/>
          </a:xfrm>
          <a:prstGeom prst="bentConnector2">
            <a:avLst/>
          </a:prstGeom>
          <a:noFill/>
          <a:ln w="38100" cap="flat" cmpd="sng" algn="ctr">
            <a:solidFill>
              <a:srgbClr val="FFFFFF"/>
            </a:solidFill>
            <a:prstDash val="solid"/>
            <a:tailEnd type="triangle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33" name="Conexão reta unidirecional 32">
            <a:extLst>
              <a:ext uri="{FF2B5EF4-FFF2-40B4-BE49-F238E27FC236}">
                <a16:creationId xmlns:a16="http://schemas.microsoft.com/office/drawing/2014/main" id="{16854B91-0613-63D3-74DD-E477DCC4155D}"/>
              </a:ext>
            </a:extLst>
          </p:cNvPr>
          <p:cNvCxnSpPr>
            <a:cxnSpLocks/>
            <a:stCxn id="38" idx="0"/>
            <a:endCxn id="37" idx="2"/>
          </p:cNvCxnSpPr>
          <p:nvPr/>
        </p:nvCxnSpPr>
        <p:spPr>
          <a:xfrm flipH="1" flipV="1">
            <a:off x="5457861" y="1926067"/>
            <a:ext cx="138908" cy="901104"/>
          </a:xfrm>
          <a:prstGeom prst="straightConnector1">
            <a:avLst/>
          </a:prstGeom>
          <a:noFill/>
          <a:ln w="38100" cap="flat" cmpd="sng" algn="ctr">
            <a:solidFill>
              <a:srgbClr val="FFFFFF"/>
            </a:solidFill>
            <a:prstDash val="solid"/>
            <a:tailEnd type="triangle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6B84480D-8831-6490-B69A-94B28274F48B}"/>
              </a:ext>
            </a:extLst>
          </p:cNvPr>
          <p:cNvSpPr txBox="1"/>
          <p:nvPr/>
        </p:nvSpPr>
        <p:spPr>
          <a:xfrm>
            <a:off x="1149566" y="4151862"/>
            <a:ext cx="1289092" cy="52322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Detetor do serviço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5C437B6A-14A9-16FD-0B76-9EC168B4557D}"/>
              </a:ext>
            </a:extLst>
          </p:cNvPr>
          <p:cNvSpPr txBox="1"/>
          <p:nvPr/>
        </p:nvSpPr>
        <p:spPr>
          <a:xfrm>
            <a:off x="2586437" y="4162064"/>
            <a:ext cx="1018839" cy="52322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Pontos do jogador B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5A7F95D5-95DD-582B-D400-2DEE10B6205E}"/>
              </a:ext>
            </a:extLst>
          </p:cNvPr>
          <p:cNvSpPr txBox="1"/>
          <p:nvPr/>
        </p:nvSpPr>
        <p:spPr>
          <a:xfrm>
            <a:off x="3922758" y="4151862"/>
            <a:ext cx="1289093" cy="830997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Número de jogos e jogos ganhos por cada jogador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324E95E0-E8A0-CC4F-B204-42037091CA9B}"/>
              </a:ext>
            </a:extLst>
          </p:cNvPr>
          <p:cNvSpPr txBox="1"/>
          <p:nvPr/>
        </p:nvSpPr>
        <p:spPr>
          <a:xfrm>
            <a:off x="4545746" y="1002737"/>
            <a:ext cx="1824229" cy="92333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Número de sets ganho pelo jogador A</a:t>
            </a: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1A109967-EB70-F51E-74ED-3154365C6CF8}"/>
              </a:ext>
            </a:extLst>
          </p:cNvPr>
          <p:cNvSpPr/>
          <p:nvPr/>
        </p:nvSpPr>
        <p:spPr>
          <a:xfrm>
            <a:off x="5294569" y="2827171"/>
            <a:ext cx="604399" cy="221419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0" cap="none" spc="0" normalizeH="0" baseline="0" noProof="0" dirty="0">
              <a:ln>
                <a:noFill/>
              </a:ln>
              <a:solidFill>
                <a:srgbClr val="040E4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77FEF2DC-229D-48A6-877D-F3DD0434709A}"/>
              </a:ext>
            </a:extLst>
          </p:cNvPr>
          <p:cNvSpPr/>
          <p:nvPr/>
        </p:nvSpPr>
        <p:spPr>
          <a:xfrm>
            <a:off x="6051408" y="2808860"/>
            <a:ext cx="604399" cy="221419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0" cap="none" spc="0" normalizeH="0" baseline="0" noProof="0">
              <a:ln>
                <a:noFill/>
              </a:ln>
              <a:solidFill>
                <a:srgbClr val="040E4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40" name="Conexão reta unidirecional 39">
            <a:extLst>
              <a:ext uri="{FF2B5EF4-FFF2-40B4-BE49-F238E27FC236}">
                <a16:creationId xmlns:a16="http://schemas.microsoft.com/office/drawing/2014/main" id="{D8706008-412A-3D79-5685-27B58A5C83EC}"/>
              </a:ext>
            </a:extLst>
          </p:cNvPr>
          <p:cNvCxnSpPr>
            <a:cxnSpLocks/>
            <a:stCxn id="39" idx="3"/>
            <a:endCxn id="41" idx="1"/>
          </p:cNvCxnSpPr>
          <p:nvPr/>
        </p:nvCxnSpPr>
        <p:spPr>
          <a:xfrm flipV="1">
            <a:off x="6655807" y="2173649"/>
            <a:ext cx="1043961" cy="745921"/>
          </a:xfrm>
          <a:prstGeom prst="straightConnector1">
            <a:avLst/>
          </a:prstGeom>
          <a:noFill/>
          <a:ln w="38100" cap="flat" cmpd="sng" algn="ctr">
            <a:solidFill>
              <a:srgbClr val="FFFFFF"/>
            </a:solidFill>
            <a:prstDash val="solid"/>
            <a:tailEnd type="triangle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59DB0031-63F4-6A16-575D-89AE840204FF}"/>
              </a:ext>
            </a:extLst>
          </p:cNvPr>
          <p:cNvSpPr txBox="1"/>
          <p:nvPr/>
        </p:nvSpPr>
        <p:spPr>
          <a:xfrm>
            <a:off x="7699768" y="1573484"/>
            <a:ext cx="1349640" cy="120032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Número de sets ganho pelo jogador B</a:t>
            </a:r>
          </a:p>
        </p:txBody>
      </p:sp>
      <p:cxnSp>
        <p:nvCxnSpPr>
          <p:cNvPr id="42" name="Conexão reta unidirecional 41">
            <a:extLst>
              <a:ext uri="{FF2B5EF4-FFF2-40B4-BE49-F238E27FC236}">
                <a16:creationId xmlns:a16="http://schemas.microsoft.com/office/drawing/2014/main" id="{319BC3C5-BCA1-109B-BE28-6E2E7B1C1354}"/>
              </a:ext>
            </a:extLst>
          </p:cNvPr>
          <p:cNvCxnSpPr>
            <a:cxnSpLocks/>
            <a:endCxn id="46" idx="0"/>
          </p:cNvCxnSpPr>
          <p:nvPr/>
        </p:nvCxnSpPr>
        <p:spPr>
          <a:xfrm>
            <a:off x="5456834" y="3254467"/>
            <a:ext cx="480802" cy="902088"/>
          </a:xfrm>
          <a:prstGeom prst="straightConnector1">
            <a:avLst/>
          </a:prstGeom>
          <a:noFill/>
          <a:ln w="38100" cap="flat" cmpd="sng" algn="ctr">
            <a:solidFill>
              <a:srgbClr val="FFFFFF"/>
            </a:solidFill>
            <a:prstDash val="solid"/>
            <a:tailEnd type="triangle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43" name="Conexão reta unidirecional 42">
            <a:extLst>
              <a:ext uri="{FF2B5EF4-FFF2-40B4-BE49-F238E27FC236}">
                <a16:creationId xmlns:a16="http://schemas.microsoft.com/office/drawing/2014/main" id="{B8551D25-7A2E-D69C-CF40-68AA1ACD4734}"/>
              </a:ext>
            </a:extLst>
          </p:cNvPr>
          <p:cNvCxnSpPr>
            <a:cxnSpLocks/>
            <a:endCxn id="47" idx="0"/>
          </p:cNvCxnSpPr>
          <p:nvPr/>
        </p:nvCxnSpPr>
        <p:spPr>
          <a:xfrm>
            <a:off x="5804128" y="3270525"/>
            <a:ext cx="1317571" cy="886030"/>
          </a:xfrm>
          <a:prstGeom prst="straightConnector1">
            <a:avLst/>
          </a:prstGeom>
          <a:noFill/>
          <a:ln w="38100" cap="flat" cmpd="sng" algn="ctr">
            <a:solidFill>
              <a:srgbClr val="FFFFFF"/>
            </a:solidFill>
            <a:prstDash val="solid"/>
            <a:tailEnd type="triangle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44" name="Conexão reta unidirecional 43">
            <a:extLst>
              <a:ext uri="{FF2B5EF4-FFF2-40B4-BE49-F238E27FC236}">
                <a16:creationId xmlns:a16="http://schemas.microsoft.com/office/drawing/2014/main" id="{781BEA9A-6C36-9B1A-E558-AA599E655CFC}"/>
              </a:ext>
            </a:extLst>
          </p:cNvPr>
          <p:cNvCxnSpPr>
            <a:cxnSpLocks/>
            <a:endCxn id="48" idx="0"/>
          </p:cNvCxnSpPr>
          <p:nvPr/>
        </p:nvCxnSpPr>
        <p:spPr>
          <a:xfrm>
            <a:off x="6210918" y="3245586"/>
            <a:ext cx="2159476" cy="913749"/>
          </a:xfrm>
          <a:prstGeom prst="straightConnector1">
            <a:avLst/>
          </a:prstGeom>
          <a:noFill/>
          <a:ln w="38100" cap="flat" cmpd="sng" algn="ctr">
            <a:solidFill>
              <a:srgbClr val="FFFFFF"/>
            </a:solidFill>
            <a:prstDash val="solid"/>
            <a:tailEnd type="triangle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45" name="Conexão reta unidirecional 44">
            <a:extLst>
              <a:ext uri="{FF2B5EF4-FFF2-40B4-BE49-F238E27FC236}">
                <a16:creationId xmlns:a16="http://schemas.microsoft.com/office/drawing/2014/main" id="{6FE90EF1-13C6-C85A-66A9-03A28022F7D4}"/>
              </a:ext>
            </a:extLst>
          </p:cNvPr>
          <p:cNvCxnSpPr>
            <a:cxnSpLocks/>
            <a:endCxn id="49" idx="1"/>
          </p:cNvCxnSpPr>
          <p:nvPr/>
        </p:nvCxnSpPr>
        <p:spPr>
          <a:xfrm>
            <a:off x="6585423" y="3254467"/>
            <a:ext cx="1188473" cy="179599"/>
          </a:xfrm>
          <a:prstGeom prst="straightConnector1">
            <a:avLst/>
          </a:prstGeom>
          <a:noFill/>
          <a:ln w="38100" cap="flat" cmpd="sng" algn="ctr">
            <a:solidFill>
              <a:srgbClr val="FFFFFF"/>
            </a:solidFill>
            <a:prstDash val="solid"/>
            <a:tailEnd type="triangle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36881F6A-19CB-6005-609F-2FC93AD24BF3}"/>
              </a:ext>
            </a:extLst>
          </p:cNvPr>
          <p:cNvSpPr txBox="1"/>
          <p:nvPr/>
        </p:nvSpPr>
        <p:spPr>
          <a:xfrm>
            <a:off x="5409792" y="4156555"/>
            <a:ext cx="1055688" cy="83099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Ponto do Jogador A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4487A4C0-9409-7CA9-0DB8-6E681CE42176}"/>
              </a:ext>
            </a:extLst>
          </p:cNvPr>
          <p:cNvSpPr txBox="1"/>
          <p:nvPr/>
        </p:nvSpPr>
        <p:spPr>
          <a:xfrm>
            <a:off x="6613259" y="4156555"/>
            <a:ext cx="1016879" cy="64633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18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Reset</a:t>
            </a:r>
            <a:r>
              <a:rPr kumimoji="0" lang="pt-PT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 Geral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C071DF3E-ABF0-D2BB-4D0C-8B6823E853FD}"/>
              </a:ext>
            </a:extLst>
          </p:cNvPr>
          <p:cNvSpPr txBox="1"/>
          <p:nvPr/>
        </p:nvSpPr>
        <p:spPr>
          <a:xfrm>
            <a:off x="7856435" y="4159335"/>
            <a:ext cx="1027917" cy="64633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Novo Set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0AE621A8-5139-0C7B-7E81-AE6366CF3905}"/>
              </a:ext>
            </a:extLst>
          </p:cNvPr>
          <p:cNvSpPr txBox="1"/>
          <p:nvPr/>
        </p:nvSpPr>
        <p:spPr>
          <a:xfrm>
            <a:off x="7773896" y="3108119"/>
            <a:ext cx="1275512" cy="65189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Ponto do Jogador B</a:t>
            </a:r>
          </a:p>
        </p:txBody>
      </p:sp>
      <p:sp>
        <p:nvSpPr>
          <p:cNvPr id="81" name="CaixaDeTexto 80">
            <a:extLst>
              <a:ext uri="{FF2B5EF4-FFF2-40B4-BE49-F238E27FC236}">
                <a16:creationId xmlns:a16="http://schemas.microsoft.com/office/drawing/2014/main" id="{37EC6E27-C362-BF95-1A5E-91C74C191531}"/>
              </a:ext>
            </a:extLst>
          </p:cNvPr>
          <p:cNvSpPr txBox="1"/>
          <p:nvPr/>
        </p:nvSpPr>
        <p:spPr>
          <a:xfrm>
            <a:off x="42473" y="4151862"/>
            <a:ext cx="1022972" cy="52322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pt-PT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Pontos do jogador A</a:t>
            </a:r>
            <a:r>
              <a:rPr lang="pt-PT" dirty="0">
                <a:solidFill>
                  <a:schemeClr val="tx1"/>
                </a:solidFill>
              </a:rPr>
              <a:t>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C39A87-A970-1255-7648-661C54FD0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850" y="385541"/>
            <a:ext cx="5970300" cy="515100"/>
          </a:xfrm>
        </p:spPr>
        <p:txBody>
          <a:bodyPr/>
          <a:lstStyle/>
          <a:p>
            <a:pPr algn="ctr"/>
            <a:r>
              <a:rPr lang="pt-PT" dirty="0"/>
              <a:t>Modo de </a:t>
            </a:r>
            <a:r>
              <a:rPr lang="pt-PT" dirty="0" err="1"/>
              <a:t>Deuce</a:t>
            </a:r>
            <a:endParaRPr lang="pt-PT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1457C8C-6F53-6A45-77A5-E7D90D45B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3956" y="1332901"/>
            <a:ext cx="5816088" cy="3267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678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537EEF-9CD6-0EA2-13E6-23471A01B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850" y="385540"/>
            <a:ext cx="5970300" cy="515100"/>
          </a:xfrm>
        </p:spPr>
        <p:txBody>
          <a:bodyPr/>
          <a:lstStyle/>
          <a:p>
            <a:pPr algn="ctr"/>
            <a:r>
              <a:rPr lang="pt-PT" dirty="0"/>
              <a:t>Modo </a:t>
            </a:r>
            <a:r>
              <a:rPr lang="pt-PT" dirty="0" err="1"/>
              <a:t>Advantage</a:t>
            </a:r>
            <a:endParaRPr lang="pt-PT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6FF2BFA-AEC3-CF05-3EF7-205BE193A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958875" y="54268"/>
            <a:ext cx="3226250" cy="5731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557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C6B996-3325-E9A1-5624-2927E23DB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850" y="392855"/>
            <a:ext cx="5970300" cy="515100"/>
          </a:xfrm>
        </p:spPr>
        <p:txBody>
          <a:bodyPr/>
          <a:lstStyle/>
          <a:p>
            <a:pPr algn="ctr"/>
            <a:r>
              <a:rPr lang="pt-PT" dirty="0"/>
              <a:t>Funcionalidade Break </a:t>
            </a:r>
            <a:r>
              <a:rPr lang="pt-PT" dirty="0" err="1"/>
              <a:t>Point</a:t>
            </a:r>
            <a:endParaRPr lang="pt-PT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F018401-8415-1F38-5728-756E5D36E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950640" y="62503"/>
            <a:ext cx="3242720" cy="5761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853711"/>
      </p:ext>
    </p:extLst>
  </p:cSld>
  <p:clrMapOvr>
    <a:masterClrMapping/>
  </p:clrMapOvr>
</p:sld>
</file>

<file path=ppt/theme/theme1.xml><?xml version="1.0" encoding="utf-8"?>
<a:theme xmlns:a="http://schemas.openxmlformats.org/drawingml/2006/main" name="Tech Company Branding Guidelines by Slidesgo">
  <a:themeElements>
    <a:clrScheme name="Simple Light">
      <a:dk1>
        <a:srgbClr val="011446"/>
      </a:dk1>
      <a:lt1>
        <a:srgbClr val="FFFFFF"/>
      </a:lt1>
      <a:dk2>
        <a:srgbClr val="02227F"/>
      </a:dk2>
      <a:lt2>
        <a:srgbClr val="B7B7B7"/>
      </a:lt2>
      <a:accent1>
        <a:srgbClr val="FFFFFF"/>
      </a:accent1>
      <a:accent2>
        <a:srgbClr val="06BAD6"/>
      </a:accent2>
      <a:accent3>
        <a:srgbClr val="A1F1FE"/>
      </a:accent3>
      <a:accent4>
        <a:srgbClr val="079AB1"/>
      </a:accent4>
      <a:accent5>
        <a:srgbClr val="0081B0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410</Words>
  <Application>Microsoft Office PowerPoint</Application>
  <PresentationFormat>Apresentação no Ecrã (16:9)</PresentationFormat>
  <Paragraphs>49</Paragraphs>
  <Slides>10</Slides>
  <Notes>6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10</vt:i4>
      </vt:variant>
    </vt:vector>
  </HeadingPairs>
  <TitlesOfParts>
    <vt:vector size="15" baseType="lpstr">
      <vt:lpstr>Montserrat</vt:lpstr>
      <vt:lpstr>Montserrat Alternates</vt:lpstr>
      <vt:lpstr>Arial</vt:lpstr>
      <vt:lpstr>Montserrat ExtraBold</vt:lpstr>
      <vt:lpstr>Tech Company Branding Guidelines by Slidesgo</vt:lpstr>
      <vt:lpstr>Projeto Final  Laboratório de Sistemas Digitais</vt:lpstr>
      <vt:lpstr>Enunciado</vt:lpstr>
      <vt:lpstr>Regras Básicas do Ténis</vt:lpstr>
      <vt:lpstr>Regras Básicas do Ténis</vt:lpstr>
      <vt:lpstr>Esquema geral dos módulos</vt:lpstr>
      <vt:lpstr>Legenda da placa</vt:lpstr>
      <vt:lpstr>Modo de Deuce</vt:lpstr>
      <vt:lpstr>Modo Advantage</vt:lpstr>
      <vt:lpstr>Funcionalidade Break Point</vt:lpstr>
      <vt:lpstr>Modo Tie-Break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Final  Laboratório de Sistemas Digitais</dc:title>
  <dc:creator>Asus</dc:creator>
  <cp:lastModifiedBy>Francisco Murcela</cp:lastModifiedBy>
  <cp:revision>1</cp:revision>
  <dcterms:modified xsi:type="dcterms:W3CDTF">2022-06-20T14:55:20Z</dcterms:modified>
</cp:coreProperties>
</file>